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sldIdLst>
    <p:sldId id="256" r:id="rId5"/>
    <p:sldId id="262" r:id="rId6"/>
    <p:sldId id="264" r:id="rId7"/>
    <p:sldId id="261" r:id="rId8"/>
    <p:sldId id="263" r:id="rId9"/>
    <p:sldId id="258" r:id="rId10"/>
    <p:sldId id="259"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EABA9-1F55-4F44-9196-28756EE39AC6}" v="28" dt="2026-02-11T20:44:11.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pic>
        <p:nvPicPr>
          <p:cNvPr id="3" name="Afbeelding 2" descr="Afbeelding met tekst, tekening&#10;&#10;Automatisch gegenereerde beschrijving">
            <a:extLst>
              <a:ext uri="{FF2B5EF4-FFF2-40B4-BE49-F238E27FC236}">
                <a16:creationId xmlns:a16="http://schemas.microsoft.com/office/drawing/2014/main" id="{02B7D554-C003-4E88-A9EC-A5A1DBB19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4952"/>
          </a:xfrm>
          <a:prstGeom prst="rect">
            <a:avLst/>
          </a:prstGeom>
        </p:spPr>
      </p:pic>
    </p:spTree>
    <p:extLst>
      <p:ext uri="{BB962C8B-B14F-4D97-AF65-F5344CB8AC3E}">
        <p14:creationId xmlns:p14="http://schemas.microsoft.com/office/powerpoint/2010/main" val="31599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Tijdelijke aanduiding voor inhoud 3" descr="Afbeelding met schermafbeelding&#10;&#10;Automatisch gegenereerde beschrijving">
            <a:extLst>
              <a:ext uri="{FF2B5EF4-FFF2-40B4-BE49-F238E27FC236}">
                <a16:creationId xmlns:a16="http://schemas.microsoft.com/office/drawing/2014/main" id="{719ECD84-E2A0-42C9-A60B-6FF58E5EEE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Afbeelding 3">
            <a:extLst>
              <a:ext uri="{FF2B5EF4-FFF2-40B4-BE49-F238E27FC236}">
                <a16:creationId xmlns:a16="http://schemas.microsoft.com/office/drawing/2014/main" id="{031A0042-586C-4B82-BF10-1F62678695B5}"/>
              </a:ext>
            </a:extLst>
          </p:cNvPr>
          <p:cNvPicPr>
            <a:picLocks noChangeAspect="1"/>
          </p:cNvPicPr>
          <p:nvPr userDrawn="1"/>
        </p:nvPicPr>
        <p:blipFill>
          <a:blip r:embed="rId3"/>
          <a:stretch>
            <a:fillRect/>
          </a:stretch>
        </p:blipFill>
        <p:spPr>
          <a:xfrm>
            <a:off x="1768774" y="6267"/>
            <a:ext cx="9482389" cy="1344360"/>
          </a:xfrm>
          <a:prstGeom prst="rect">
            <a:avLst/>
          </a:prstGeom>
        </p:spPr>
      </p:pic>
      <p:pic>
        <p:nvPicPr>
          <p:cNvPr id="6" name="Afbeelding 5">
            <a:extLst>
              <a:ext uri="{FF2B5EF4-FFF2-40B4-BE49-F238E27FC236}">
                <a16:creationId xmlns:a16="http://schemas.microsoft.com/office/drawing/2014/main" id="{5270E019-86C6-45F7-B288-5C74338C6099}"/>
              </a:ext>
            </a:extLst>
          </p:cNvPr>
          <p:cNvPicPr>
            <a:picLocks noChangeAspect="1"/>
          </p:cNvPicPr>
          <p:nvPr userDrawn="1"/>
        </p:nvPicPr>
        <p:blipFill>
          <a:blip r:embed="rId4"/>
          <a:stretch>
            <a:fillRect/>
          </a:stretch>
        </p:blipFill>
        <p:spPr>
          <a:xfrm>
            <a:off x="10933696" y="83052"/>
            <a:ext cx="895475" cy="1190791"/>
          </a:xfrm>
          <a:prstGeom prst="rect">
            <a:avLst/>
          </a:prstGeom>
        </p:spPr>
      </p:pic>
    </p:spTree>
    <p:extLst>
      <p:ext uri="{BB962C8B-B14F-4D97-AF65-F5344CB8AC3E}">
        <p14:creationId xmlns:p14="http://schemas.microsoft.com/office/powerpoint/2010/main" val="351851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pic>
        <p:nvPicPr>
          <p:cNvPr id="3" name="Afbeelding 2" descr="Afbeelding met schermafbeelding&#10;&#10;Automatisch gegenereerde beschrijving">
            <a:extLst>
              <a:ext uri="{FF2B5EF4-FFF2-40B4-BE49-F238E27FC236}">
                <a16:creationId xmlns:a16="http://schemas.microsoft.com/office/drawing/2014/main" id="{9B3B02E4-C171-49D4-8794-94BA51CD7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4952"/>
          </a:xfrm>
          <a:prstGeom prst="rect">
            <a:avLst/>
          </a:prstGeom>
        </p:spPr>
      </p:pic>
      <p:pic>
        <p:nvPicPr>
          <p:cNvPr id="4" name="Afbeelding 3">
            <a:extLst>
              <a:ext uri="{FF2B5EF4-FFF2-40B4-BE49-F238E27FC236}">
                <a16:creationId xmlns:a16="http://schemas.microsoft.com/office/drawing/2014/main" id="{181EB9F2-71FB-4AD8-9970-E3EF28B0408C}"/>
              </a:ext>
            </a:extLst>
          </p:cNvPr>
          <p:cNvPicPr>
            <a:picLocks noChangeAspect="1"/>
          </p:cNvPicPr>
          <p:nvPr userDrawn="1"/>
        </p:nvPicPr>
        <p:blipFill>
          <a:blip r:embed="rId3"/>
          <a:stretch>
            <a:fillRect/>
          </a:stretch>
        </p:blipFill>
        <p:spPr>
          <a:xfrm>
            <a:off x="3233552" y="1389887"/>
            <a:ext cx="5724895" cy="5468113"/>
          </a:xfrm>
          <a:prstGeom prst="rect">
            <a:avLst/>
          </a:prstGeom>
        </p:spPr>
      </p:pic>
    </p:spTree>
    <p:extLst>
      <p:ext uri="{BB962C8B-B14F-4D97-AF65-F5344CB8AC3E}">
        <p14:creationId xmlns:p14="http://schemas.microsoft.com/office/powerpoint/2010/main" val="26102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pic>
        <p:nvPicPr>
          <p:cNvPr id="3" name="Afbeelding 2" descr="Afbeelding met schermafbeelding&#10;&#10;Automatisch gegenereerde beschrijving">
            <a:extLst>
              <a:ext uri="{FF2B5EF4-FFF2-40B4-BE49-F238E27FC236}">
                <a16:creationId xmlns:a16="http://schemas.microsoft.com/office/drawing/2014/main" id="{2FF7F500-07E8-4441-B373-441C84809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4952"/>
          </a:xfrm>
          <a:prstGeom prst="rect">
            <a:avLst/>
          </a:prstGeom>
        </p:spPr>
      </p:pic>
    </p:spTree>
    <p:extLst>
      <p:ext uri="{BB962C8B-B14F-4D97-AF65-F5344CB8AC3E}">
        <p14:creationId xmlns:p14="http://schemas.microsoft.com/office/powerpoint/2010/main" val="1937326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63433"/>
      </p:ext>
    </p:extLst>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rvSrG02bcAA?start=1&amp;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video" Target="https://www.youtube.com/embed/2NvD3MkfPew?start=1&amp;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53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Het nijntje Beweegdiploma - De basis voor de rest van je leven!">
            <a:hlinkClick r:id="" action="ppaction://media"/>
            <a:extLst>
              <a:ext uri="{FF2B5EF4-FFF2-40B4-BE49-F238E27FC236}">
                <a16:creationId xmlns:a16="http://schemas.microsoft.com/office/drawing/2014/main" id="{43ACAE14-9E1D-80D3-D374-B06E9BB95EFF}"/>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188464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E066370-DBF8-7A70-FF8C-082285E070F5}"/>
              </a:ext>
            </a:extLst>
          </p:cNvPr>
          <p:cNvSpPr txBox="1"/>
          <p:nvPr/>
        </p:nvSpPr>
        <p:spPr>
          <a:xfrm>
            <a:off x="1002889" y="1769807"/>
            <a:ext cx="10559845" cy="646331"/>
          </a:xfrm>
          <a:prstGeom prst="rect">
            <a:avLst/>
          </a:prstGeom>
          <a:noFill/>
        </p:spPr>
        <p:txBody>
          <a:bodyPr wrap="square">
            <a:spAutoFit/>
          </a:bodyPr>
          <a:lstStyle/>
          <a:p>
            <a:r>
              <a:rPr lang="nl-NL" b="1" i="0" dirty="0">
                <a:solidFill>
                  <a:srgbClr val="FFFFFF"/>
                </a:solidFill>
                <a:effectLst/>
                <a:latin typeface="Proxima Nova"/>
              </a:rPr>
              <a:t>wekelijks speelplezier heeft en tegelijkertijd alle essentiële basisvormen van bewegen leert.</a:t>
            </a:r>
            <a:endParaRPr lang="nl-NL" dirty="0"/>
          </a:p>
        </p:txBody>
      </p:sp>
      <p:sp>
        <p:nvSpPr>
          <p:cNvPr id="4" name="Tekstvak 3">
            <a:extLst>
              <a:ext uri="{FF2B5EF4-FFF2-40B4-BE49-F238E27FC236}">
                <a16:creationId xmlns:a16="http://schemas.microsoft.com/office/drawing/2014/main" id="{D757C4A3-B1C6-466C-559D-ACBD661D0BBF}"/>
              </a:ext>
            </a:extLst>
          </p:cNvPr>
          <p:cNvSpPr txBox="1"/>
          <p:nvPr/>
        </p:nvSpPr>
        <p:spPr>
          <a:xfrm>
            <a:off x="678426" y="1809135"/>
            <a:ext cx="10962968" cy="3939540"/>
          </a:xfrm>
          <a:prstGeom prst="rect">
            <a:avLst/>
          </a:prstGeom>
          <a:noFill/>
        </p:spPr>
        <p:txBody>
          <a:bodyPr wrap="square" rtlCol="0">
            <a:spAutoFit/>
          </a:bodyPr>
          <a:lstStyle/>
          <a:p>
            <a:r>
              <a:rPr lang="nl-NL" sz="2000" b="1" dirty="0"/>
              <a:t>Elke stap telt!</a:t>
            </a:r>
          </a:p>
          <a:p>
            <a:endParaRPr lang="nl-NL" b="1" dirty="0"/>
          </a:p>
          <a:p>
            <a:r>
              <a:rPr lang="nl-NL" sz="2000" dirty="0"/>
              <a:t>Je kind beweegt iedere dag. Van de eerste kleine stapjes tot mijlpalen als het behalen van het zwemdiploma, kunnen fietsen en je eigen naam schrijven. Hoe klein of groot de stap ook is, aan de basis hiervan ligt: bewegen. Zonder beweging worden al die dingen heel lastig. Zou het dan niet logisch zijn om die basis goed aan te leren? </a:t>
            </a:r>
          </a:p>
          <a:p>
            <a:endParaRPr lang="nl-NL" b="1" dirty="0"/>
          </a:p>
          <a:p>
            <a:endParaRPr lang="nl-NL" b="1" dirty="0"/>
          </a:p>
          <a:p>
            <a:endParaRPr lang="nl-NL" sz="2000" dirty="0"/>
          </a:p>
          <a:p>
            <a:pPr algn="ctr"/>
            <a:r>
              <a:rPr lang="nl-NL" sz="2000" b="1" dirty="0"/>
              <a:t>De basis voor de rest van je leven</a:t>
            </a:r>
          </a:p>
          <a:p>
            <a:pPr algn="ctr"/>
            <a:r>
              <a:rPr lang="nl-NL" sz="2000" b="1" dirty="0"/>
              <a:t>beweeg je mee?</a:t>
            </a:r>
          </a:p>
          <a:p>
            <a:endParaRPr lang="nl-NL" dirty="0"/>
          </a:p>
          <a:p>
            <a:endParaRPr lang="nl-NL" dirty="0"/>
          </a:p>
        </p:txBody>
      </p:sp>
      <p:pic>
        <p:nvPicPr>
          <p:cNvPr id="6" name="Afbeelding 5" descr="Afbeelding met baby, Menselijk gezicht, peuter, overdekt&#10;&#10;Door AI gegenereerde inhoud is mogelijk onjuist.">
            <a:extLst>
              <a:ext uri="{FF2B5EF4-FFF2-40B4-BE49-F238E27FC236}">
                <a16:creationId xmlns:a16="http://schemas.microsoft.com/office/drawing/2014/main" id="{A5DE924A-4EFF-BF1A-21B2-30CBE7087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85" y="3778905"/>
            <a:ext cx="3254478" cy="2169460"/>
          </a:xfrm>
          <a:prstGeom prst="rect">
            <a:avLst/>
          </a:prstGeom>
        </p:spPr>
      </p:pic>
    </p:spTree>
    <p:extLst>
      <p:ext uri="{BB962C8B-B14F-4D97-AF65-F5344CB8AC3E}">
        <p14:creationId xmlns:p14="http://schemas.microsoft.com/office/powerpoint/2010/main" val="8391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BCFA4E4-3948-3A2E-2586-004C73E5631D}"/>
              </a:ext>
            </a:extLst>
          </p:cNvPr>
          <p:cNvSpPr txBox="1"/>
          <p:nvPr/>
        </p:nvSpPr>
        <p:spPr>
          <a:xfrm>
            <a:off x="713434" y="1637880"/>
            <a:ext cx="10842170" cy="3139321"/>
          </a:xfrm>
          <a:prstGeom prst="rect">
            <a:avLst/>
          </a:prstGeom>
          <a:noFill/>
        </p:spPr>
        <p:txBody>
          <a:bodyPr wrap="square" rtlCol="0">
            <a:spAutoFit/>
          </a:bodyPr>
          <a:lstStyle/>
          <a:p>
            <a:r>
              <a:rPr lang="nl-NL" sz="2000" b="1" dirty="0"/>
              <a:t>Onze ambitie is om alle jonge kinderen in heel Nederland de kans én de mogelijkheden te geven om gevarieerd te bewegen met </a:t>
            </a:r>
            <a:r>
              <a:rPr lang="nl-NL" sz="2000" b="1" dirty="0" err="1"/>
              <a:t>nijntje</a:t>
            </a:r>
            <a:r>
              <a:rPr lang="nl-NL" sz="2000" b="1" dirty="0"/>
              <a:t>.</a:t>
            </a:r>
          </a:p>
          <a:p>
            <a:endParaRPr lang="nl-NL" sz="2000" dirty="0"/>
          </a:p>
          <a:p>
            <a:pPr marL="342900" indent="-342900">
              <a:buFont typeface="Arial" panose="020B0604020202020204" pitchFamily="34" charset="0"/>
              <a:buChar char="•"/>
            </a:pPr>
            <a:r>
              <a:rPr lang="nl-NL" sz="2000" dirty="0"/>
              <a:t>Doelgroep: dreumesen, peuters en kleuters</a:t>
            </a:r>
          </a:p>
          <a:p>
            <a:pPr marL="342900" indent="-342900">
              <a:buFont typeface="Arial" panose="020B0604020202020204" pitchFamily="34" charset="0"/>
              <a:buChar char="•"/>
            </a:pPr>
            <a:r>
              <a:rPr lang="nl-NL" sz="2000" dirty="0" err="1"/>
              <a:t>nijntje</a:t>
            </a:r>
            <a:r>
              <a:rPr lang="nl-NL" sz="2000" dirty="0"/>
              <a:t> Beweegdiploma: beweeginterventie voor alle clubs, beweegaanbieders, scholen, kinderopvang en gemeenten</a:t>
            </a:r>
          </a:p>
          <a:p>
            <a:pPr marL="342900" indent="-342900">
              <a:buFont typeface="Arial" panose="020B0604020202020204" pitchFamily="34" charset="0"/>
              <a:buChar char="•"/>
            </a:pPr>
            <a:r>
              <a:rPr lang="nl-NL" sz="2000" dirty="0"/>
              <a:t>bewegen met </a:t>
            </a:r>
            <a:r>
              <a:rPr lang="nl-NL" sz="2000" dirty="0" err="1"/>
              <a:t>nijntje</a:t>
            </a:r>
            <a:r>
              <a:rPr lang="nl-NL" sz="2000" dirty="0"/>
              <a:t>: beweeginterventie specifiek voor de kinderopvang </a:t>
            </a:r>
          </a:p>
          <a:p>
            <a:endParaRPr lang="nl-NL" sz="2000" dirty="0"/>
          </a:p>
          <a:p>
            <a:endParaRPr lang="nl-NL" sz="2000" dirty="0"/>
          </a:p>
          <a:p>
            <a:endParaRPr lang="nl-NL" dirty="0"/>
          </a:p>
        </p:txBody>
      </p:sp>
      <p:pic>
        <p:nvPicPr>
          <p:cNvPr id="3" name="Afbeelding 2">
            <a:extLst>
              <a:ext uri="{FF2B5EF4-FFF2-40B4-BE49-F238E27FC236}">
                <a16:creationId xmlns:a16="http://schemas.microsoft.com/office/drawing/2014/main" id="{F690F09A-E387-2A09-B6E4-4A2CD358E77E}"/>
              </a:ext>
            </a:extLst>
          </p:cNvPr>
          <p:cNvPicPr>
            <a:picLocks noChangeAspect="1"/>
          </p:cNvPicPr>
          <p:nvPr/>
        </p:nvPicPr>
        <p:blipFill>
          <a:blip r:embed="rId2"/>
          <a:stretch>
            <a:fillRect/>
          </a:stretch>
        </p:blipFill>
        <p:spPr>
          <a:xfrm>
            <a:off x="1248697" y="4290909"/>
            <a:ext cx="10009239" cy="1253842"/>
          </a:xfrm>
          <a:prstGeom prst="rect">
            <a:avLst/>
          </a:prstGeom>
        </p:spPr>
      </p:pic>
    </p:spTree>
    <p:extLst>
      <p:ext uri="{BB962C8B-B14F-4D97-AF65-F5344CB8AC3E}">
        <p14:creationId xmlns:p14="http://schemas.microsoft.com/office/powerpoint/2010/main" val="93290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CACB1CE-D2EA-14FD-7F72-079F8310AA1E}"/>
              </a:ext>
            </a:extLst>
          </p:cNvPr>
          <p:cNvSpPr txBox="1"/>
          <p:nvPr/>
        </p:nvSpPr>
        <p:spPr>
          <a:xfrm>
            <a:off x="447367" y="1799443"/>
            <a:ext cx="11297265" cy="3447098"/>
          </a:xfrm>
          <a:prstGeom prst="rect">
            <a:avLst/>
          </a:prstGeom>
          <a:noFill/>
        </p:spPr>
        <p:txBody>
          <a:bodyPr wrap="square" rtlCol="0">
            <a:spAutoFit/>
          </a:bodyPr>
          <a:lstStyle/>
          <a:p>
            <a:pPr marL="285750" indent="-285750">
              <a:buFont typeface="Arial" panose="020B0604020202020204" pitchFamily="34" charset="0"/>
              <a:buChar char="•"/>
            </a:pPr>
            <a:r>
              <a:rPr lang="nl-NL" sz="2000" dirty="0"/>
              <a:t>Beschikbaar voor iedere sport</a:t>
            </a:r>
          </a:p>
          <a:p>
            <a:endParaRPr lang="nl-NL" dirty="0"/>
          </a:p>
          <a:p>
            <a:pPr marL="285750" indent="-285750">
              <a:buFont typeface="Arial" panose="020B0604020202020204" pitchFamily="34" charset="0"/>
              <a:buChar char="•"/>
            </a:pPr>
            <a:r>
              <a:rPr lang="nl-NL" sz="2000" dirty="0"/>
              <a:t>Wekelijks (minimaal 20 weken) speelplezier en tegelijkertijd alle essentiële basisvormen van bewegen leren</a:t>
            </a:r>
          </a:p>
          <a:p>
            <a:pPr marL="285750" indent="-285750">
              <a:buFont typeface="Arial" panose="020B0604020202020204" pitchFamily="34" charset="0"/>
              <a:buChar char="•"/>
            </a:pPr>
            <a:r>
              <a:rPr lang="nl-NL" sz="2000" dirty="0"/>
              <a:t>Beweegfeestjes met een Beweegdiploma</a:t>
            </a:r>
          </a:p>
          <a:p>
            <a:pPr marL="285750" indent="-285750">
              <a:buFont typeface="Arial" panose="020B0604020202020204" pitchFamily="34" charset="0"/>
              <a:buChar char="•"/>
            </a:pPr>
            <a:r>
              <a:rPr lang="nl-NL" sz="2000" dirty="0" err="1"/>
              <a:t>nijntje</a:t>
            </a:r>
            <a:r>
              <a:rPr lang="nl-NL" sz="2000" dirty="0"/>
              <a:t> voor iedereen</a:t>
            </a:r>
          </a:p>
          <a:p>
            <a:pPr marL="285750" indent="-285750">
              <a:buFont typeface="Arial" panose="020B0604020202020204" pitchFamily="34" charset="0"/>
              <a:buChar char="•"/>
            </a:pPr>
            <a:r>
              <a:rPr lang="nl-NL" sz="2000" dirty="0"/>
              <a:t>Ouderbetrokkenheid</a:t>
            </a:r>
          </a:p>
          <a:p>
            <a:endParaRPr lang="nl-NL" sz="2000" dirty="0"/>
          </a:p>
          <a:p>
            <a:pPr marL="285750" indent="-285750">
              <a:buFont typeface="Arial" panose="020B0604020202020204" pitchFamily="34" charset="0"/>
              <a:buChar char="•"/>
            </a:pPr>
            <a:r>
              <a:rPr lang="nl-NL" sz="2000" dirty="0"/>
              <a:t>Wordt Beweegdiploma trainer via een één daagse of een meerdaagse opleiding</a:t>
            </a:r>
          </a:p>
          <a:p>
            <a:pPr marL="285750" indent="-285750">
              <a:buFont typeface="Arial" panose="020B0604020202020204" pitchFamily="34" charset="0"/>
              <a:buChar char="•"/>
            </a:pPr>
            <a:r>
              <a:rPr lang="nl-NL" sz="2000" dirty="0"/>
              <a:t>Bij de KNGU aangesloten clubs kunnen gratis het Beweegdiploma </a:t>
            </a:r>
          </a:p>
          <a:p>
            <a:r>
              <a:rPr lang="nl-NL" sz="2000" dirty="0"/>
              <a:t>     keurmerk aanvragen</a:t>
            </a:r>
          </a:p>
        </p:txBody>
      </p:sp>
      <p:pic>
        <p:nvPicPr>
          <p:cNvPr id="1028" name="Picture 4">
            <a:extLst>
              <a:ext uri="{FF2B5EF4-FFF2-40B4-BE49-F238E27FC236}">
                <a16:creationId xmlns:a16="http://schemas.microsoft.com/office/drawing/2014/main" id="{AA3E3869-3E93-6E0F-C25B-E2550B61F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6505" y="2743920"/>
            <a:ext cx="2317955" cy="231795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BD14FF8-12B3-93A8-6803-0D014A42A9CD}"/>
              </a:ext>
            </a:extLst>
          </p:cNvPr>
          <p:cNvSpPr txBox="1"/>
          <p:nvPr/>
        </p:nvSpPr>
        <p:spPr>
          <a:xfrm>
            <a:off x="9656505" y="4877209"/>
            <a:ext cx="6096000" cy="369332"/>
          </a:xfrm>
          <a:prstGeom prst="rect">
            <a:avLst/>
          </a:prstGeom>
          <a:noFill/>
        </p:spPr>
        <p:txBody>
          <a:bodyPr wrap="square">
            <a:spAutoFit/>
          </a:bodyPr>
          <a:lstStyle/>
          <a:p>
            <a:r>
              <a:rPr lang="nl-NL" b="1" dirty="0"/>
              <a:t>beweegtips voor thuis</a:t>
            </a:r>
          </a:p>
        </p:txBody>
      </p:sp>
    </p:spTree>
    <p:extLst>
      <p:ext uri="{BB962C8B-B14F-4D97-AF65-F5344CB8AC3E}">
        <p14:creationId xmlns:p14="http://schemas.microsoft.com/office/powerpoint/2010/main" val="1707943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75ACC161-3294-46EB-AE3A-ECCE6D9CA358}"/>
              </a:ext>
            </a:extLst>
          </p:cNvPr>
          <p:cNvSpPr txBox="1">
            <a:spLocks/>
          </p:cNvSpPr>
          <p:nvPr/>
        </p:nvSpPr>
        <p:spPr>
          <a:xfrm>
            <a:off x="1524000" y="1408753"/>
            <a:ext cx="9144000" cy="73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4800" dirty="0">
                <a:solidFill>
                  <a:srgbClr val="FF671F"/>
                </a:solidFill>
                <a:latin typeface="HelveticaRounded" panose="020B0800000000000000" pitchFamily="34" charset="0"/>
              </a:rPr>
              <a:t>Titel</a:t>
            </a:r>
          </a:p>
        </p:txBody>
      </p:sp>
      <p:sp>
        <p:nvSpPr>
          <p:cNvPr id="3" name="Tekstvak 2">
            <a:extLst>
              <a:ext uri="{FF2B5EF4-FFF2-40B4-BE49-F238E27FC236}">
                <a16:creationId xmlns:a16="http://schemas.microsoft.com/office/drawing/2014/main" id="{196E4F61-DCA3-4471-B29F-7579BC764479}"/>
              </a:ext>
            </a:extLst>
          </p:cNvPr>
          <p:cNvSpPr txBox="1"/>
          <p:nvPr/>
        </p:nvSpPr>
        <p:spPr>
          <a:xfrm>
            <a:off x="915880" y="2147339"/>
            <a:ext cx="10360240" cy="369332"/>
          </a:xfrm>
          <a:prstGeom prst="rect">
            <a:avLst/>
          </a:prstGeom>
          <a:noFill/>
        </p:spPr>
        <p:txBody>
          <a:bodyPr wrap="square" rtlCol="0">
            <a:spAutoFit/>
          </a:bodyPr>
          <a:lstStyle/>
          <a:p>
            <a:r>
              <a:rPr lang="nl-NL" dirty="0">
                <a:latin typeface="Century Gothic" panose="020B0502020202020204" pitchFamily="34" charset="0"/>
              </a:rPr>
              <a:t>	 </a:t>
            </a:r>
          </a:p>
        </p:txBody>
      </p:sp>
      <p:sp>
        <p:nvSpPr>
          <p:cNvPr id="4" name="Tekstvak 3">
            <a:extLst>
              <a:ext uri="{FF2B5EF4-FFF2-40B4-BE49-F238E27FC236}">
                <a16:creationId xmlns:a16="http://schemas.microsoft.com/office/drawing/2014/main" id="{5681BA2C-E94C-4D54-BA1E-0959863C409F}"/>
              </a:ext>
            </a:extLst>
          </p:cNvPr>
          <p:cNvSpPr txBox="1"/>
          <p:nvPr/>
        </p:nvSpPr>
        <p:spPr>
          <a:xfrm>
            <a:off x="915880" y="2116561"/>
            <a:ext cx="10360240" cy="707886"/>
          </a:xfrm>
          <a:prstGeom prst="rect">
            <a:avLst/>
          </a:prstGeom>
          <a:noFill/>
        </p:spPr>
        <p:txBody>
          <a:bodyPr wrap="square" rtlCol="0">
            <a:spAutoFit/>
          </a:bodyPr>
          <a:lstStyle/>
          <a:p>
            <a:r>
              <a:rPr lang="nl-NL" sz="2000" dirty="0">
                <a:latin typeface="Century Gothic" panose="020B0502020202020204" pitchFamily="34" charset="0"/>
              </a:rPr>
              <a:t>Tekst </a:t>
            </a:r>
          </a:p>
          <a:p>
            <a:endParaRPr lang="nl-NL" sz="2000" dirty="0">
              <a:latin typeface="Century Gothic" panose="020B0502020202020204" pitchFamily="34" charset="0"/>
            </a:endParaRPr>
          </a:p>
        </p:txBody>
      </p:sp>
      <p:pic>
        <p:nvPicPr>
          <p:cNvPr id="5" name="Onlinemedia 4" title="nijntje Beweegdiploma - elke stap telt!">
            <a:hlinkClick r:id="" action="ppaction://media"/>
            <a:extLst>
              <a:ext uri="{FF2B5EF4-FFF2-40B4-BE49-F238E27FC236}">
                <a16:creationId xmlns:a16="http://schemas.microsoft.com/office/drawing/2014/main" id="{A0B9C9E2-2799-3C9F-DE29-16B1A67B7DB1}"/>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290973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446540"/>
      </p:ext>
    </p:extLst>
  </p:cSld>
  <p:clrMapOvr>
    <a:masterClrMapping/>
  </p:clrMapOvr>
</p:sld>
</file>

<file path=ppt/theme/theme1.xml><?xml version="1.0" encoding="utf-8"?>
<a:theme xmlns:a="http://schemas.openxmlformats.org/drawingml/2006/main" name="3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jntje Beweegdiploma" id="{939AC82F-418C-4C89-954E-BDFB01DDDB7C}" vid="{831393DF-9661-4213-AFBA-B56BC8F4856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3D442C770C7A48BB69ABE266D8DFE2" ma:contentTypeVersion="0" ma:contentTypeDescription="Create a new document." ma:contentTypeScope="" ma:versionID="e8a31eb113d7cf2241b8108a075b2fee">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45A248-AEE1-46E3-AEA7-95C90E8EF89A}">
  <ds:schemaRefs>
    <ds:schemaRef ds:uri="http://purl.org/dc/dcmitype/"/>
    <ds:schemaRef ds:uri="http://schemas.microsoft.com/office/2006/metadata/properties"/>
    <ds:schemaRef ds:uri="f3612913-fe78-4cb2-bb19-ff4dda95c1b4"/>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391e2908-dc29-4cbd-93dc-e0d05fea697a"/>
    <ds:schemaRef ds:uri="http://purl.org/dc/terms/"/>
  </ds:schemaRefs>
</ds:datastoreItem>
</file>

<file path=customXml/itemProps2.xml><?xml version="1.0" encoding="utf-8"?>
<ds:datastoreItem xmlns:ds="http://schemas.openxmlformats.org/officeDocument/2006/customXml" ds:itemID="{522AF26B-E719-4774-80A7-5C3FC031D2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8CEECAA-008F-4C79-AC3C-2E78DD8D64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nijntje Beweegdiploma</Template>
  <TotalTime>263</TotalTime>
  <Words>208</Words>
  <Application>Microsoft Office PowerPoint</Application>
  <PresentationFormat>Breedbeeld</PresentationFormat>
  <Paragraphs>29</Paragraphs>
  <Slides>7</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Century Gothic</vt:lpstr>
      <vt:lpstr>HelveticaRounded</vt:lpstr>
      <vt:lpstr>Proxima Nova</vt:lpstr>
      <vt:lpstr>3_Aangepast ontwerp</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Sophie Grijs | KNGU</dc:creator>
  <cp:lastModifiedBy>Sophie Grijs | KNGU</cp:lastModifiedBy>
  <cp:revision>3</cp:revision>
  <dcterms:created xsi:type="dcterms:W3CDTF">2026-02-04T10:17:18Z</dcterms:created>
  <dcterms:modified xsi:type="dcterms:W3CDTF">2026-02-11T21:18:44Z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0x010100323D442C770C7A48BB69ABE266D8DFE2</vt:lpwstr>
  </property>
  <property fmtid="{D5CDD505-2E9C-101B-9397-08002B2CF9AE}" pid="3" name="Order">
    <vt:r8>2678500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Classification">
    <vt:lpwstr>CL-NL-Internal</vt:lpwstr>
  </property>
</Properties>
</file>